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2" r:id="rId4"/>
    <p:sldId id="261" r:id="rId5"/>
    <p:sldId id="263" r:id="rId6"/>
    <p:sldId id="259" r:id="rId7"/>
    <p:sldId id="260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60"/>
  </p:normalViewPr>
  <p:slideViewPr>
    <p:cSldViewPr snapToGrid="0">
      <p:cViewPr>
        <p:scale>
          <a:sx n="50" d="100"/>
          <a:sy n="50" d="100"/>
        </p:scale>
        <p:origin x="67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6CEE41-4BBD-43AC-A936-F0E42C41787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EBBADC18-7908-44CC-8B53-C576D74A16BC}">
      <dgm:prSet/>
      <dgm:spPr/>
      <dgm:t>
        <a:bodyPr/>
        <a:lstStyle/>
        <a:p>
          <a:pPr>
            <a:defRPr cap="all"/>
          </a:pPr>
          <a:r>
            <a:rPr lang="en" dirty="0"/>
            <a:t>owner-occupied home</a:t>
          </a:r>
          <a:endParaRPr lang="en-US" dirty="0"/>
        </a:p>
      </dgm:t>
    </dgm:pt>
    <dgm:pt modelId="{7686857F-76C7-42B4-B3CC-4A79C747E9D6}" type="parTrans" cxnId="{A50C1DBC-BDA4-4B14-B60E-CDAA1EF20BB3}">
      <dgm:prSet/>
      <dgm:spPr/>
      <dgm:t>
        <a:bodyPr/>
        <a:lstStyle/>
        <a:p>
          <a:endParaRPr lang="en-US"/>
        </a:p>
      </dgm:t>
    </dgm:pt>
    <dgm:pt modelId="{08AA8018-CCD3-4D67-AE03-30A1A857EA49}" type="sibTrans" cxnId="{A50C1DBC-BDA4-4B14-B60E-CDAA1EF20BB3}">
      <dgm:prSet/>
      <dgm:spPr/>
      <dgm:t>
        <a:bodyPr/>
        <a:lstStyle/>
        <a:p>
          <a:endParaRPr lang="en-US"/>
        </a:p>
      </dgm:t>
    </dgm:pt>
    <dgm:pt modelId="{DF3F1D79-34F8-49C7-A3A4-716457DB0F23}">
      <dgm:prSet/>
      <dgm:spPr/>
      <dgm:t>
        <a:bodyPr/>
        <a:lstStyle/>
        <a:p>
          <a:pPr>
            <a:defRPr cap="all"/>
          </a:pPr>
          <a:r>
            <a:rPr lang="en" dirty="0"/>
            <a:t>rental house</a:t>
          </a:r>
          <a:endParaRPr lang="en-US" dirty="0"/>
        </a:p>
      </dgm:t>
    </dgm:pt>
    <dgm:pt modelId="{0C110CFF-A751-4F5A-9A20-E3BA6E5DA980}" type="parTrans" cxnId="{32894066-2DA5-45FB-B4B1-0AC64DBD9A59}">
      <dgm:prSet/>
      <dgm:spPr/>
      <dgm:t>
        <a:bodyPr/>
        <a:lstStyle/>
        <a:p>
          <a:endParaRPr lang="en-US"/>
        </a:p>
      </dgm:t>
    </dgm:pt>
    <dgm:pt modelId="{FBF926A5-5406-4541-BAF6-E12AD8756542}" type="sibTrans" cxnId="{32894066-2DA5-45FB-B4B1-0AC64DBD9A59}">
      <dgm:prSet/>
      <dgm:spPr/>
      <dgm:t>
        <a:bodyPr/>
        <a:lstStyle/>
        <a:p>
          <a:endParaRPr lang="en-US"/>
        </a:p>
      </dgm:t>
    </dgm:pt>
    <dgm:pt modelId="{49652969-87EA-41F9-B2EA-246622B6DDAE}">
      <dgm:prSet/>
      <dgm:spPr/>
      <dgm:t>
        <a:bodyPr/>
        <a:lstStyle/>
        <a:p>
          <a:pPr>
            <a:defRPr cap="all"/>
          </a:pPr>
          <a:r>
            <a:rPr lang="en-US" dirty="0"/>
            <a:t>Industrial</a:t>
          </a:r>
        </a:p>
      </dgm:t>
    </dgm:pt>
    <dgm:pt modelId="{53B3C775-47AE-4529-B454-EB6D2B12DAC6}" type="parTrans" cxnId="{89FB7C4F-5682-4D61-9E76-EF79C44BAAA9}">
      <dgm:prSet/>
      <dgm:spPr/>
      <dgm:t>
        <a:bodyPr/>
        <a:lstStyle/>
        <a:p>
          <a:endParaRPr lang="en-US"/>
        </a:p>
      </dgm:t>
    </dgm:pt>
    <dgm:pt modelId="{C6F6B49B-D2CC-4F09-B107-8B223AE35277}" type="sibTrans" cxnId="{89FB7C4F-5682-4D61-9E76-EF79C44BAAA9}">
      <dgm:prSet/>
      <dgm:spPr/>
      <dgm:t>
        <a:bodyPr/>
        <a:lstStyle/>
        <a:p>
          <a:endParaRPr lang="en-US"/>
        </a:p>
      </dgm:t>
    </dgm:pt>
    <dgm:pt modelId="{E2C995BA-301F-40E5-9B41-06E6D10CC2C1}" type="pres">
      <dgm:prSet presAssocID="{EA6CEE41-4BBD-43AC-A936-F0E42C417878}" presName="root" presStyleCnt="0">
        <dgm:presLayoutVars>
          <dgm:dir/>
          <dgm:resizeHandles val="exact"/>
        </dgm:presLayoutVars>
      </dgm:prSet>
      <dgm:spPr/>
    </dgm:pt>
    <dgm:pt modelId="{0F98DF26-ADE8-493F-89F7-F4372B788086}" type="pres">
      <dgm:prSet presAssocID="{EBBADC18-7908-44CC-8B53-C576D74A16BC}" presName="compNode" presStyleCnt="0"/>
      <dgm:spPr/>
    </dgm:pt>
    <dgm:pt modelId="{3818259F-7752-4B93-AB31-33946B519A04}" type="pres">
      <dgm:prSet presAssocID="{EBBADC18-7908-44CC-8B53-C576D74A16BC}" presName="iconBgRect" presStyleLbl="bgShp" presStyleIdx="0" presStyleCnt="3"/>
      <dgm:spPr/>
    </dgm:pt>
    <dgm:pt modelId="{A85E2DE3-8A9D-49A3-BCD5-6809659FCF9A}" type="pres">
      <dgm:prSet presAssocID="{EBBADC18-7908-44CC-8B53-C576D74A16BC}" presName="iconRect" presStyleLbl="nod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FF502364-5C8F-41EB-B3BE-C2CE74DD7A5B}" type="pres">
      <dgm:prSet presAssocID="{EBBADC18-7908-44CC-8B53-C576D74A16BC}" presName="spaceRect" presStyleCnt="0"/>
      <dgm:spPr/>
    </dgm:pt>
    <dgm:pt modelId="{7BB075A1-49AF-4C10-8A25-37A32CCCB5D3}" type="pres">
      <dgm:prSet presAssocID="{EBBADC18-7908-44CC-8B53-C576D74A16BC}" presName="textRect" presStyleLbl="revTx" presStyleIdx="0" presStyleCnt="3">
        <dgm:presLayoutVars>
          <dgm:chMax val="1"/>
          <dgm:chPref val="1"/>
        </dgm:presLayoutVars>
      </dgm:prSet>
      <dgm:spPr/>
    </dgm:pt>
    <dgm:pt modelId="{DAE52C0D-056D-4419-867F-6E4F68B288D4}" type="pres">
      <dgm:prSet presAssocID="{08AA8018-CCD3-4D67-AE03-30A1A857EA49}" presName="sibTrans" presStyleCnt="0"/>
      <dgm:spPr/>
    </dgm:pt>
    <dgm:pt modelId="{9B0821C8-5B31-483C-A911-B1DC4FB947F3}" type="pres">
      <dgm:prSet presAssocID="{DF3F1D79-34F8-49C7-A3A4-716457DB0F23}" presName="compNode" presStyleCnt="0"/>
      <dgm:spPr/>
    </dgm:pt>
    <dgm:pt modelId="{1A3829F0-9028-4E34-8E78-C6A4257D0535}" type="pres">
      <dgm:prSet presAssocID="{DF3F1D79-34F8-49C7-A3A4-716457DB0F23}" presName="iconBgRect" presStyleLbl="bgShp" presStyleIdx="1" presStyleCnt="3"/>
      <dgm:spPr/>
    </dgm:pt>
    <dgm:pt modelId="{A9818C20-36CA-435C-AEA7-158207314D2A}" type="pres">
      <dgm:prSet presAssocID="{DF3F1D79-34F8-49C7-A3A4-716457DB0F23}" presName="iconRect" presStyleLbl="node1" presStyleIdx="1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8A4C37E6-1CC4-4835-9663-F7EEF4821048}" type="pres">
      <dgm:prSet presAssocID="{DF3F1D79-34F8-49C7-A3A4-716457DB0F23}" presName="spaceRect" presStyleCnt="0"/>
      <dgm:spPr/>
    </dgm:pt>
    <dgm:pt modelId="{CFB6B346-34A0-477C-B782-A2BC1BE6B248}" type="pres">
      <dgm:prSet presAssocID="{DF3F1D79-34F8-49C7-A3A4-716457DB0F23}" presName="textRect" presStyleLbl="revTx" presStyleIdx="1" presStyleCnt="3">
        <dgm:presLayoutVars>
          <dgm:chMax val="1"/>
          <dgm:chPref val="1"/>
        </dgm:presLayoutVars>
      </dgm:prSet>
      <dgm:spPr/>
    </dgm:pt>
    <dgm:pt modelId="{4AE4C465-A38B-4A4E-89D1-659043762774}" type="pres">
      <dgm:prSet presAssocID="{FBF926A5-5406-4541-BAF6-E12AD8756542}" presName="sibTrans" presStyleCnt="0"/>
      <dgm:spPr/>
    </dgm:pt>
    <dgm:pt modelId="{73ABC5E7-17CA-4C99-AEBA-1C9C43EBE398}" type="pres">
      <dgm:prSet presAssocID="{49652969-87EA-41F9-B2EA-246622B6DDAE}" presName="compNode" presStyleCnt="0"/>
      <dgm:spPr/>
    </dgm:pt>
    <dgm:pt modelId="{7DBC31FD-CE84-48BD-A57E-3203CDED2891}" type="pres">
      <dgm:prSet presAssocID="{49652969-87EA-41F9-B2EA-246622B6DDAE}" presName="iconBgRect" presStyleLbl="bgShp" presStyleIdx="2" presStyleCnt="3"/>
      <dgm:spPr/>
    </dgm:pt>
    <dgm:pt modelId="{AC0752B8-83FE-4291-AB09-3D457027778C}" type="pres">
      <dgm:prSet presAssocID="{49652969-87EA-41F9-B2EA-246622B6DDAE}" presName="iconRect" presStyleLbl="node1" presStyleIdx="2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lue"/>
        </a:ext>
      </dgm:extLst>
    </dgm:pt>
    <dgm:pt modelId="{D4F253A7-3EEF-45B1-B70E-163958A1B2A8}" type="pres">
      <dgm:prSet presAssocID="{49652969-87EA-41F9-B2EA-246622B6DDAE}" presName="spaceRect" presStyleCnt="0"/>
      <dgm:spPr/>
    </dgm:pt>
    <dgm:pt modelId="{19299F10-FB00-4BE8-9EEF-D51775418290}" type="pres">
      <dgm:prSet presAssocID="{49652969-87EA-41F9-B2EA-246622B6DDA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03F8801-07B8-4FCB-B106-88C8F5703B64}" type="presOf" srcId="{DF3F1D79-34F8-49C7-A3A4-716457DB0F23}" destId="{CFB6B346-34A0-477C-B782-A2BC1BE6B248}" srcOrd="0" destOrd="0" presId="urn:microsoft.com/office/officeart/2018/5/layout/IconCircleLabelList"/>
    <dgm:cxn modelId="{32894066-2DA5-45FB-B4B1-0AC64DBD9A59}" srcId="{EA6CEE41-4BBD-43AC-A936-F0E42C417878}" destId="{DF3F1D79-34F8-49C7-A3A4-716457DB0F23}" srcOrd="1" destOrd="0" parTransId="{0C110CFF-A751-4F5A-9A20-E3BA6E5DA980}" sibTransId="{FBF926A5-5406-4541-BAF6-E12AD8756542}"/>
    <dgm:cxn modelId="{802D6846-9405-4AC3-9E5A-26D6A12DDE41}" type="presOf" srcId="{EBBADC18-7908-44CC-8B53-C576D74A16BC}" destId="{7BB075A1-49AF-4C10-8A25-37A32CCCB5D3}" srcOrd="0" destOrd="0" presId="urn:microsoft.com/office/officeart/2018/5/layout/IconCircleLabelList"/>
    <dgm:cxn modelId="{89FB7C4F-5682-4D61-9E76-EF79C44BAAA9}" srcId="{EA6CEE41-4BBD-43AC-A936-F0E42C417878}" destId="{49652969-87EA-41F9-B2EA-246622B6DDAE}" srcOrd="2" destOrd="0" parTransId="{53B3C775-47AE-4529-B454-EB6D2B12DAC6}" sibTransId="{C6F6B49B-D2CC-4F09-B107-8B223AE35277}"/>
    <dgm:cxn modelId="{CEE65F9F-5F9F-4B3B-8475-1AEB9D0437FD}" type="presOf" srcId="{49652969-87EA-41F9-B2EA-246622B6DDAE}" destId="{19299F10-FB00-4BE8-9EEF-D51775418290}" srcOrd="0" destOrd="0" presId="urn:microsoft.com/office/officeart/2018/5/layout/IconCircleLabelList"/>
    <dgm:cxn modelId="{A50C1DBC-BDA4-4B14-B60E-CDAA1EF20BB3}" srcId="{EA6CEE41-4BBD-43AC-A936-F0E42C417878}" destId="{EBBADC18-7908-44CC-8B53-C576D74A16BC}" srcOrd="0" destOrd="0" parTransId="{7686857F-76C7-42B4-B3CC-4A79C747E9D6}" sibTransId="{08AA8018-CCD3-4D67-AE03-30A1A857EA49}"/>
    <dgm:cxn modelId="{23B30DE8-2EAB-4DA7-B908-ECE6B308BE75}" type="presOf" srcId="{EA6CEE41-4BBD-43AC-A936-F0E42C417878}" destId="{E2C995BA-301F-40E5-9B41-06E6D10CC2C1}" srcOrd="0" destOrd="0" presId="urn:microsoft.com/office/officeart/2018/5/layout/IconCircleLabelList"/>
    <dgm:cxn modelId="{61F8DD0D-250D-45B3-9C61-DE7F19B26E94}" type="presParOf" srcId="{E2C995BA-301F-40E5-9B41-06E6D10CC2C1}" destId="{0F98DF26-ADE8-493F-89F7-F4372B788086}" srcOrd="0" destOrd="0" presId="urn:microsoft.com/office/officeart/2018/5/layout/IconCircleLabelList"/>
    <dgm:cxn modelId="{3B8FA772-A6C3-4084-804C-6B3BCBFECFC7}" type="presParOf" srcId="{0F98DF26-ADE8-493F-89F7-F4372B788086}" destId="{3818259F-7752-4B93-AB31-33946B519A04}" srcOrd="0" destOrd="0" presId="urn:microsoft.com/office/officeart/2018/5/layout/IconCircleLabelList"/>
    <dgm:cxn modelId="{FF8B9DE5-6A25-468E-BFB2-0660525385B6}" type="presParOf" srcId="{0F98DF26-ADE8-493F-89F7-F4372B788086}" destId="{A85E2DE3-8A9D-49A3-BCD5-6809659FCF9A}" srcOrd="1" destOrd="0" presId="urn:microsoft.com/office/officeart/2018/5/layout/IconCircleLabelList"/>
    <dgm:cxn modelId="{89D4BC0A-B7C1-45F9-8B41-54673021CDDC}" type="presParOf" srcId="{0F98DF26-ADE8-493F-89F7-F4372B788086}" destId="{FF502364-5C8F-41EB-B3BE-C2CE74DD7A5B}" srcOrd="2" destOrd="0" presId="urn:microsoft.com/office/officeart/2018/5/layout/IconCircleLabelList"/>
    <dgm:cxn modelId="{A3785339-3037-4687-90AC-037B08A2A494}" type="presParOf" srcId="{0F98DF26-ADE8-493F-89F7-F4372B788086}" destId="{7BB075A1-49AF-4C10-8A25-37A32CCCB5D3}" srcOrd="3" destOrd="0" presId="urn:microsoft.com/office/officeart/2018/5/layout/IconCircleLabelList"/>
    <dgm:cxn modelId="{96EF3E27-9092-4483-8708-5D8FC249F012}" type="presParOf" srcId="{E2C995BA-301F-40E5-9B41-06E6D10CC2C1}" destId="{DAE52C0D-056D-4419-867F-6E4F68B288D4}" srcOrd="1" destOrd="0" presId="urn:microsoft.com/office/officeart/2018/5/layout/IconCircleLabelList"/>
    <dgm:cxn modelId="{DE5A59E2-0A82-44F3-BBB6-759254109099}" type="presParOf" srcId="{E2C995BA-301F-40E5-9B41-06E6D10CC2C1}" destId="{9B0821C8-5B31-483C-A911-B1DC4FB947F3}" srcOrd="2" destOrd="0" presId="urn:microsoft.com/office/officeart/2018/5/layout/IconCircleLabelList"/>
    <dgm:cxn modelId="{1319BF64-2772-4388-8BDA-74C7D4B082EA}" type="presParOf" srcId="{9B0821C8-5B31-483C-A911-B1DC4FB947F3}" destId="{1A3829F0-9028-4E34-8E78-C6A4257D0535}" srcOrd="0" destOrd="0" presId="urn:microsoft.com/office/officeart/2018/5/layout/IconCircleLabelList"/>
    <dgm:cxn modelId="{8F2AA965-B2B6-4B8B-96B5-6425BFF3F0E3}" type="presParOf" srcId="{9B0821C8-5B31-483C-A911-B1DC4FB947F3}" destId="{A9818C20-36CA-435C-AEA7-158207314D2A}" srcOrd="1" destOrd="0" presId="urn:microsoft.com/office/officeart/2018/5/layout/IconCircleLabelList"/>
    <dgm:cxn modelId="{383C19CB-CE58-4769-8810-2B1627BA0A4E}" type="presParOf" srcId="{9B0821C8-5B31-483C-A911-B1DC4FB947F3}" destId="{8A4C37E6-1CC4-4835-9663-F7EEF4821048}" srcOrd="2" destOrd="0" presId="urn:microsoft.com/office/officeart/2018/5/layout/IconCircleLabelList"/>
    <dgm:cxn modelId="{6E14D812-F7C0-4CDC-888A-CB013D623779}" type="presParOf" srcId="{9B0821C8-5B31-483C-A911-B1DC4FB947F3}" destId="{CFB6B346-34A0-477C-B782-A2BC1BE6B248}" srcOrd="3" destOrd="0" presId="urn:microsoft.com/office/officeart/2018/5/layout/IconCircleLabelList"/>
    <dgm:cxn modelId="{11585347-BD22-4D56-B0D4-22B3EBBE5247}" type="presParOf" srcId="{E2C995BA-301F-40E5-9B41-06E6D10CC2C1}" destId="{4AE4C465-A38B-4A4E-89D1-659043762774}" srcOrd="3" destOrd="0" presId="urn:microsoft.com/office/officeart/2018/5/layout/IconCircleLabelList"/>
    <dgm:cxn modelId="{B9495C99-D3B2-41B0-AE13-DD5FEC535B79}" type="presParOf" srcId="{E2C995BA-301F-40E5-9B41-06E6D10CC2C1}" destId="{73ABC5E7-17CA-4C99-AEBA-1C9C43EBE398}" srcOrd="4" destOrd="0" presId="urn:microsoft.com/office/officeart/2018/5/layout/IconCircleLabelList"/>
    <dgm:cxn modelId="{934946C2-ABC3-4E00-8607-6DB9691800C2}" type="presParOf" srcId="{73ABC5E7-17CA-4C99-AEBA-1C9C43EBE398}" destId="{7DBC31FD-CE84-48BD-A57E-3203CDED2891}" srcOrd="0" destOrd="0" presId="urn:microsoft.com/office/officeart/2018/5/layout/IconCircleLabelList"/>
    <dgm:cxn modelId="{497331E4-BB95-49EB-8AC4-0AE6A85C4E32}" type="presParOf" srcId="{73ABC5E7-17CA-4C99-AEBA-1C9C43EBE398}" destId="{AC0752B8-83FE-4291-AB09-3D457027778C}" srcOrd="1" destOrd="0" presId="urn:microsoft.com/office/officeart/2018/5/layout/IconCircleLabelList"/>
    <dgm:cxn modelId="{1EC03C4F-C4C9-42C4-9AC5-5E3ED2AB1320}" type="presParOf" srcId="{73ABC5E7-17CA-4C99-AEBA-1C9C43EBE398}" destId="{D4F253A7-3EEF-45B1-B70E-163958A1B2A8}" srcOrd="2" destOrd="0" presId="urn:microsoft.com/office/officeart/2018/5/layout/IconCircleLabelList"/>
    <dgm:cxn modelId="{44A78312-67D5-40A2-ACDB-B089C7DDEC95}" type="presParOf" srcId="{73ABC5E7-17CA-4C99-AEBA-1C9C43EBE398}" destId="{19299F10-FB00-4BE8-9EEF-D51775418290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760B295-F3EB-4766-9843-FDC4AB41B0B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FFE2A58-60B8-4F37-AA9E-39487F98B10F}">
      <dgm:prSet/>
      <dgm:spPr/>
      <dgm:t>
        <a:bodyPr/>
        <a:lstStyle/>
        <a:p>
          <a:r>
            <a:rPr lang="en-US" baseline="0"/>
            <a:t>People who are renovating their homes</a:t>
          </a:r>
          <a:endParaRPr lang="en-US"/>
        </a:p>
      </dgm:t>
    </dgm:pt>
    <dgm:pt modelId="{4E04A209-D0D3-426F-98CD-F2BB37A261F3}" type="parTrans" cxnId="{AC377585-DDB5-46D4-8560-9CE751816B54}">
      <dgm:prSet/>
      <dgm:spPr/>
      <dgm:t>
        <a:bodyPr/>
        <a:lstStyle/>
        <a:p>
          <a:endParaRPr lang="en-US"/>
        </a:p>
      </dgm:t>
    </dgm:pt>
    <dgm:pt modelId="{396FE885-0BBC-4802-A527-240A29467C31}" type="sibTrans" cxnId="{AC377585-DDB5-46D4-8560-9CE751816B54}">
      <dgm:prSet/>
      <dgm:spPr/>
      <dgm:t>
        <a:bodyPr/>
        <a:lstStyle/>
        <a:p>
          <a:endParaRPr lang="en-US"/>
        </a:p>
      </dgm:t>
    </dgm:pt>
    <dgm:pt modelId="{8B1BC213-2E13-47D4-AB20-FE340FF42CD4}">
      <dgm:prSet/>
      <dgm:spPr/>
      <dgm:t>
        <a:bodyPr/>
        <a:lstStyle/>
        <a:p>
          <a:r>
            <a:rPr lang="en-US" baseline="0"/>
            <a:t>Housing Corporations </a:t>
          </a:r>
          <a:endParaRPr lang="en-US"/>
        </a:p>
      </dgm:t>
    </dgm:pt>
    <dgm:pt modelId="{A652BCB0-E013-4882-AD8A-3BCB8E366895}" type="parTrans" cxnId="{32804B9E-3DCF-4CC6-95D4-F0714CA3ACF3}">
      <dgm:prSet/>
      <dgm:spPr/>
      <dgm:t>
        <a:bodyPr/>
        <a:lstStyle/>
        <a:p>
          <a:endParaRPr lang="en-US"/>
        </a:p>
      </dgm:t>
    </dgm:pt>
    <dgm:pt modelId="{ECFBFECA-FE2E-4E98-9B31-FAD1C8E1B087}" type="sibTrans" cxnId="{32804B9E-3DCF-4CC6-95D4-F0714CA3ACF3}">
      <dgm:prSet/>
      <dgm:spPr/>
      <dgm:t>
        <a:bodyPr/>
        <a:lstStyle/>
        <a:p>
          <a:endParaRPr lang="en-US"/>
        </a:p>
      </dgm:t>
    </dgm:pt>
    <dgm:pt modelId="{DCB84981-E0CE-4796-97F8-7C7ACE7B3C70}" type="pres">
      <dgm:prSet presAssocID="{3760B295-F3EB-4766-9843-FDC4AB41B0B0}" presName="linear" presStyleCnt="0">
        <dgm:presLayoutVars>
          <dgm:animLvl val="lvl"/>
          <dgm:resizeHandles val="exact"/>
        </dgm:presLayoutVars>
      </dgm:prSet>
      <dgm:spPr/>
    </dgm:pt>
    <dgm:pt modelId="{A10A8E34-3D77-462A-9FB2-3BB67017026C}" type="pres">
      <dgm:prSet presAssocID="{BFFE2A58-60B8-4F37-AA9E-39487F98B10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2A02388-6191-4C80-A4F3-17AFE13ED8EA}" type="pres">
      <dgm:prSet presAssocID="{396FE885-0BBC-4802-A527-240A29467C31}" presName="spacer" presStyleCnt="0"/>
      <dgm:spPr/>
    </dgm:pt>
    <dgm:pt modelId="{2A80F985-C760-4E50-BD5F-8B905F0EEBA3}" type="pres">
      <dgm:prSet presAssocID="{8B1BC213-2E13-47D4-AB20-FE340FF42CD4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26D93F46-630D-48CE-8773-D0C75F0ABD34}" type="presOf" srcId="{3760B295-F3EB-4766-9843-FDC4AB41B0B0}" destId="{DCB84981-E0CE-4796-97F8-7C7ACE7B3C70}" srcOrd="0" destOrd="0" presId="urn:microsoft.com/office/officeart/2005/8/layout/vList2"/>
    <dgm:cxn modelId="{9EB9D86C-B180-454F-A9B3-033EFE95651C}" type="presOf" srcId="{BFFE2A58-60B8-4F37-AA9E-39487F98B10F}" destId="{A10A8E34-3D77-462A-9FB2-3BB67017026C}" srcOrd="0" destOrd="0" presId="urn:microsoft.com/office/officeart/2005/8/layout/vList2"/>
    <dgm:cxn modelId="{BD4B614E-E900-43B7-9769-648BF424BEE8}" type="presOf" srcId="{8B1BC213-2E13-47D4-AB20-FE340FF42CD4}" destId="{2A80F985-C760-4E50-BD5F-8B905F0EEBA3}" srcOrd="0" destOrd="0" presId="urn:microsoft.com/office/officeart/2005/8/layout/vList2"/>
    <dgm:cxn modelId="{AC377585-DDB5-46D4-8560-9CE751816B54}" srcId="{3760B295-F3EB-4766-9843-FDC4AB41B0B0}" destId="{BFFE2A58-60B8-4F37-AA9E-39487F98B10F}" srcOrd="0" destOrd="0" parTransId="{4E04A209-D0D3-426F-98CD-F2BB37A261F3}" sibTransId="{396FE885-0BBC-4802-A527-240A29467C31}"/>
    <dgm:cxn modelId="{32804B9E-3DCF-4CC6-95D4-F0714CA3ACF3}" srcId="{3760B295-F3EB-4766-9843-FDC4AB41B0B0}" destId="{8B1BC213-2E13-47D4-AB20-FE340FF42CD4}" srcOrd="1" destOrd="0" parTransId="{A652BCB0-E013-4882-AD8A-3BCB8E366895}" sibTransId="{ECFBFECA-FE2E-4E98-9B31-FAD1C8E1B087}"/>
    <dgm:cxn modelId="{A2ADAC91-969A-4EC7-BCDE-21CF232D7ACB}" type="presParOf" srcId="{DCB84981-E0CE-4796-97F8-7C7ACE7B3C70}" destId="{A10A8E34-3D77-462A-9FB2-3BB67017026C}" srcOrd="0" destOrd="0" presId="urn:microsoft.com/office/officeart/2005/8/layout/vList2"/>
    <dgm:cxn modelId="{5CD1E102-2E71-4320-BA0D-4880FA011931}" type="presParOf" srcId="{DCB84981-E0CE-4796-97F8-7C7ACE7B3C70}" destId="{E2A02388-6191-4C80-A4F3-17AFE13ED8EA}" srcOrd="1" destOrd="0" presId="urn:microsoft.com/office/officeart/2005/8/layout/vList2"/>
    <dgm:cxn modelId="{E114D444-3C1F-4F1A-8C9A-1E42414B37E6}" type="presParOf" srcId="{DCB84981-E0CE-4796-97F8-7C7ACE7B3C70}" destId="{2A80F985-C760-4E50-BD5F-8B905F0EEBA3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18259F-7752-4B93-AB31-33946B519A04}">
      <dsp:nvSpPr>
        <dsp:cNvPr id="0" name=""/>
        <dsp:cNvSpPr/>
      </dsp:nvSpPr>
      <dsp:spPr>
        <a:xfrm>
          <a:off x="427937" y="1155962"/>
          <a:ext cx="1200937" cy="1200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5E2DE3-8A9D-49A3-BCD5-6809659FCF9A}">
      <dsp:nvSpPr>
        <dsp:cNvPr id="0" name=""/>
        <dsp:cNvSpPr/>
      </dsp:nvSpPr>
      <dsp:spPr>
        <a:xfrm>
          <a:off x="683874" y="1411899"/>
          <a:ext cx="689062" cy="68906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075A1-49AF-4C10-8A25-37A32CCCB5D3}">
      <dsp:nvSpPr>
        <dsp:cNvPr id="0" name=""/>
        <dsp:cNvSpPr/>
      </dsp:nvSpPr>
      <dsp:spPr>
        <a:xfrm>
          <a:off x="44031" y="2730962"/>
          <a:ext cx="19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" sz="2100" kern="1200" dirty="0"/>
            <a:t>owner-occupied home</a:t>
          </a:r>
          <a:endParaRPr lang="en-US" sz="2100" kern="1200" dirty="0"/>
        </a:p>
      </dsp:txBody>
      <dsp:txXfrm>
        <a:off x="44031" y="2730962"/>
        <a:ext cx="1968750" cy="720000"/>
      </dsp:txXfrm>
    </dsp:sp>
    <dsp:sp modelId="{1A3829F0-9028-4E34-8E78-C6A4257D0535}">
      <dsp:nvSpPr>
        <dsp:cNvPr id="0" name=""/>
        <dsp:cNvSpPr/>
      </dsp:nvSpPr>
      <dsp:spPr>
        <a:xfrm>
          <a:off x="2741218" y="1155962"/>
          <a:ext cx="1200937" cy="1200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818C20-36CA-435C-AEA7-158207314D2A}">
      <dsp:nvSpPr>
        <dsp:cNvPr id="0" name=""/>
        <dsp:cNvSpPr/>
      </dsp:nvSpPr>
      <dsp:spPr>
        <a:xfrm>
          <a:off x="2997156" y="1411899"/>
          <a:ext cx="689062" cy="689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B6B346-34A0-477C-B782-A2BC1BE6B248}">
      <dsp:nvSpPr>
        <dsp:cNvPr id="0" name=""/>
        <dsp:cNvSpPr/>
      </dsp:nvSpPr>
      <dsp:spPr>
        <a:xfrm>
          <a:off x="2357312" y="2730962"/>
          <a:ext cx="19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" sz="2100" kern="1200" dirty="0"/>
            <a:t>rental house</a:t>
          </a:r>
          <a:endParaRPr lang="en-US" sz="2100" kern="1200" dirty="0"/>
        </a:p>
      </dsp:txBody>
      <dsp:txXfrm>
        <a:off x="2357312" y="2730962"/>
        <a:ext cx="1968750" cy="720000"/>
      </dsp:txXfrm>
    </dsp:sp>
    <dsp:sp modelId="{7DBC31FD-CE84-48BD-A57E-3203CDED2891}">
      <dsp:nvSpPr>
        <dsp:cNvPr id="0" name=""/>
        <dsp:cNvSpPr/>
      </dsp:nvSpPr>
      <dsp:spPr>
        <a:xfrm>
          <a:off x="5054500" y="1155962"/>
          <a:ext cx="1200937" cy="1200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0752B8-83FE-4291-AB09-3D457027778C}">
      <dsp:nvSpPr>
        <dsp:cNvPr id="0" name=""/>
        <dsp:cNvSpPr/>
      </dsp:nvSpPr>
      <dsp:spPr>
        <a:xfrm>
          <a:off x="5310437" y="1411899"/>
          <a:ext cx="689062" cy="68906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299F10-FB00-4BE8-9EEF-D51775418290}">
      <dsp:nvSpPr>
        <dsp:cNvPr id="0" name=""/>
        <dsp:cNvSpPr/>
      </dsp:nvSpPr>
      <dsp:spPr>
        <a:xfrm>
          <a:off x="4670593" y="2730962"/>
          <a:ext cx="19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100" kern="1200" dirty="0"/>
            <a:t>Industrial</a:t>
          </a:r>
        </a:p>
      </dsp:txBody>
      <dsp:txXfrm>
        <a:off x="4670593" y="2730962"/>
        <a:ext cx="1968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0A8E34-3D77-462A-9FB2-3BB67017026C}">
      <dsp:nvSpPr>
        <dsp:cNvPr id="0" name=""/>
        <dsp:cNvSpPr/>
      </dsp:nvSpPr>
      <dsp:spPr>
        <a:xfrm>
          <a:off x="0" y="24532"/>
          <a:ext cx="6305371" cy="17046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baseline="0"/>
            <a:t>People who are renovating their homes</a:t>
          </a:r>
          <a:endParaRPr lang="en-US" sz="4700" kern="1200"/>
        </a:p>
      </dsp:txBody>
      <dsp:txXfrm>
        <a:off x="83216" y="107748"/>
        <a:ext cx="6138939" cy="1538258"/>
      </dsp:txXfrm>
    </dsp:sp>
    <dsp:sp modelId="{2A80F985-C760-4E50-BD5F-8B905F0EEBA3}">
      <dsp:nvSpPr>
        <dsp:cNvPr id="0" name=""/>
        <dsp:cNvSpPr/>
      </dsp:nvSpPr>
      <dsp:spPr>
        <a:xfrm>
          <a:off x="0" y="1864582"/>
          <a:ext cx="6305371" cy="1704690"/>
        </a:xfrm>
        <a:prstGeom prst="roundRect">
          <a:avLst/>
        </a:prstGeom>
        <a:solidFill>
          <a:schemeClr val="accent2">
            <a:hueOff val="-2360944"/>
            <a:satOff val="-21531"/>
            <a:lumOff val="-392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baseline="0"/>
            <a:t>Housing Corporations </a:t>
          </a:r>
          <a:endParaRPr lang="en-US" sz="4700" kern="1200"/>
        </a:p>
      </dsp:txBody>
      <dsp:txXfrm>
        <a:off x="83216" y="1947798"/>
        <a:ext cx="6138939" cy="15382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13D7B-9DB6-4286-BFD6-4A807066ADE6}" type="datetimeFigureOut">
              <a:rPr lang="en-NL" smtClean="0"/>
              <a:t>25/03/2020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08316-CEDE-47C4-B356-C1D78DCB448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30035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Sewertax</a:t>
            </a:r>
            <a:r>
              <a:rPr lang="en-US" dirty="0"/>
              <a:t> -&gt; Every year +2%</a:t>
            </a:r>
          </a:p>
          <a:p>
            <a:endParaRPr lang="en-US" dirty="0"/>
          </a:p>
          <a:p>
            <a:r>
              <a:rPr lang="en-US" dirty="0"/>
              <a:t>New-&gt; </a:t>
            </a:r>
            <a:r>
              <a:rPr lang="en-US" dirty="0" err="1"/>
              <a:t>RainwaterTax</a:t>
            </a:r>
            <a:r>
              <a:rPr lang="en-US" dirty="0"/>
              <a:t>. Especially in Amsterdam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08316-CEDE-47C4-B356-C1D78DCB4483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38242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Sewertax</a:t>
            </a:r>
            <a:r>
              <a:rPr lang="en-US" dirty="0"/>
              <a:t> + 2% every year</a:t>
            </a:r>
            <a:br>
              <a:rPr lang="en-US" dirty="0"/>
            </a:br>
            <a:r>
              <a:rPr lang="en-US" dirty="0"/>
              <a:t>Some city’s (Amsterdam) have a </a:t>
            </a:r>
            <a:r>
              <a:rPr lang="en" dirty="0"/>
              <a:t>rainwater regulation </a:t>
            </a:r>
            <a:r>
              <a:rPr lang="en-US" dirty="0"/>
              <a:t>policy.</a:t>
            </a:r>
          </a:p>
          <a:p>
            <a:r>
              <a:rPr lang="en-US" dirty="0"/>
              <a:t>Every new building has to have some sort of rainwater system.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08316-CEDE-47C4-B356-C1D78DCB4483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62533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08316-CEDE-47C4-B356-C1D78DCB4483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35490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2016 -&gt; 2050 the Netherlands is </a:t>
            </a:r>
            <a:r>
              <a:rPr lang="en-US" dirty="0" err="1"/>
              <a:t>waterrobust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At the moment there is no subsidy by a government organ for using water saving measures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08316-CEDE-47C4-B356-C1D78DCB4483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95160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easy selling points of this product is its simple mechanism. It reuses a difficult material into something it was made to do: Containing water and reusing it when needed.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08316-CEDE-47C4-B356-C1D78DCB4483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02334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CB6C5-283C-4120-9E04-BF42AB987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238865"/>
            <a:ext cx="8689976" cy="1618633"/>
          </a:xfrm>
        </p:spPr>
        <p:txBody>
          <a:bodyPr>
            <a:normAutofit/>
          </a:bodyPr>
          <a:lstStyle/>
          <a:p>
            <a:r>
              <a:rPr lang="en-US" sz="6000"/>
              <a:t>Rainbarrel</a:t>
            </a:r>
            <a:endParaRPr lang="en-NL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21D765-6697-4C8B-A7A4-8DE1266604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2934930"/>
            <a:ext cx="8689976" cy="2684205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Pitched by: </a:t>
            </a:r>
            <a:br>
              <a:rPr lang="en-US"/>
            </a:br>
            <a:r>
              <a:rPr lang="en-US"/>
              <a:t>Timothy van der Steenhoven</a:t>
            </a:r>
            <a:br>
              <a:rPr lang="en-US"/>
            </a:br>
            <a:br>
              <a:rPr lang="en-US"/>
            </a:br>
            <a:r>
              <a:rPr lang="en-US"/>
              <a:t>Team: </a:t>
            </a:r>
            <a:br>
              <a:rPr lang="en-US"/>
            </a:br>
            <a:r>
              <a:rPr lang="en-US"/>
              <a:t>Saskia van der Velden</a:t>
            </a:r>
          </a:p>
          <a:p>
            <a:r>
              <a:rPr lang="en-US"/>
              <a:t>Emmanuel Bakare</a:t>
            </a:r>
          </a:p>
          <a:p>
            <a:r>
              <a:rPr lang="en-US"/>
              <a:t>Timothy van der Steenhoven</a:t>
            </a: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89355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E77D5960-B3B3-4AE1-8BBD-3C55D906A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B45896-DF82-4158-8135-BB4EF2219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17B8CA8-958D-40D5-A620-2A70EBEAD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210B7D1-BCB5-430D-B55E-9C83A4375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B9132B-D6E1-4A61-AA94-FD67B3FB6F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6795" y="957486"/>
            <a:ext cx="6704756" cy="3285330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46FB406-684D-4F7E-A453-2498C7432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7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FB718A-2AA1-43A2-9EB7-5A291F956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11" y="4562855"/>
            <a:ext cx="10916365" cy="1137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Materials + application</a:t>
            </a:r>
          </a:p>
        </p:txBody>
      </p:sp>
    </p:spTree>
    <p:extLst>
      <p:ext uri="{BB962C8B-B14F-4D97-AF65-F5344CB8AC3E}">
        <p14:creationId xmlns:p14="http://schemas.microsoft.com/office/powerpoint/2010/main" val="224282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>
            <a:extLst>
              <a:ext uri="{FF2B5EF4-FFF2-40B4-BE49-F238E27FC236}">
                <a16:creationId xmlns:a16="http://schemas.microsoft.com/office/drawing/2014/main" id="{9ED2D02B-168C-4846-9451-256849035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9EE19A9-2588-4BFD-9DC4-2D6FB2797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24B68D3-71A4-4789-8F93-AA1E0366B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E0E87730-3E85-45CE-9AE7-34CF62A12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ounded Rectangle 13">
            <a:extLst>
              <a:ext uri="{FF2B5EF4-FFF2-40B4-BE49-F238E27FC236}">
                <a16:creationId xmlns:a16="http://schemas.microsoft.com/office/drawing/2014/main" id="{C9A2C27A-7813-4311-B0B5-4AFF6F94B8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3774" y="550655"/>
            <a:ext cx="10364452" cy="3690466"/>
          </a:xfrm>
          <a:prstGeom prst="roundRect">
            <a:avLst>
              <a:gd name="adj" fmla="val 4838"/>
            </a:avLst>
          </a:prstGeom>
          <a:solidFill>
            <a:srgbClr val="FFFFFF"/>
          </a:solidFill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ox that has a sign on a sidewalk&#10;&#10;Description automatically generated">
            <a:extLst>
              <a:ext uri="{FF2B5EF4-FFF2-40B4-BE49-F238E27FC236}">
                <a16:creationId xmlns:a16="http://schemas.microsoft.com/office/drawing/2014/main" id="{AECBFEA0-A99D-4509-BCDE-8DE991231D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" b="11411"/>
          <a:stretch/>
        </p:blipFill>
        <p:spPr>
          <a:xfrm>
            <a:off x="1080082" y="1337302"/>
            <a:ext cx="3229440" cy="2117171"/>
          </a:xfrm>
          <a:prstGeom prst="roundRect">
            <a:avLst>
              <a:gd name="adj" fmla="val 5301"/>
            </a:avLst>
          </a:prstGeom>
          <a:ln w="8255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4" name="Content Placeholder 3" descr="A picture containing outdoor, road, person, grass&#10;&#10;Description automatically generated">
            <a:extLst>
              <a:ext uri="{FF2B5EF4-FFF2-40B4-BE49-F238E27FC236}">
                <a16:creationId xmlns:a16="http://schemas.microsoft.com/office/drawing/2014/main" id="{D8A6B6FA-3F96-4B1C-97AC-13780FC9DA6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6"/>
          <a:srcRect r="4" b="4298"/>
          <a:stretch/>
        </p:blipFill>
        <p:spPr>
          <a:xfrm>
            <a:off x="7874306" y="1333776"/>
            <a:ext cx="3240195" cy="2124223"/>
          </a:xfrm>
          <a:prstGeom prst="roundRect">
            <a:avLst>
              <a:gd name="adj" fmla="val 5301"/>
            </a:avLst>
          </a:prstGeom>
          <a:ln w="8255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E6FB9B0-31BA-414C-9592-CFC01244D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64" t="46543"/>
          <a:stretch/>
        </p:blipFill>
        <p:spPr>
          <a:xfrm>
            <a:off x="8500434" y="3191932"/>
            <a:ext cx="3686351" cy="36660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C38ADC-E9FB-4F22-B661-7A01FE9A7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11" y="4562855"/>
            <a:ext cx="10916365" cy="1137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Why is this useful?</a:t>
            </a:r>
          </a:p>
        </p:txBody>
      </p:sp>
      <p:pic>
        <p:nvPicPr>
          <p:cNvPr id="8" name="Picture 7" descr="A close up of a card&#10;&#10;Description automatically generated">
            <a:extLst>
              <a:ext uri="{FF2B5EF4-FFF2-40B4-BE49-F238E27FC236}">
                <a16:creationId xmlns:a16="http://schemas.microsoft.com/office/drawing/2014/main" id="{A61C7150-0415-4DAD-9461-19E43EB1028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850" t="15924" r="28011" b="10305"/>
          <a:stretch/>
        </p:blipFill>
        <p:spPr>
          <a:xfrm>
            <a:off x="4479149" y="837486"/>
            <a:ext cx="3240195" cy="3116802"/>
          </a:xfrm>
          <a:prstGeom prst="roundRect">
            <a:avLst>
              <a:gd name="adj" fmla="val 5301"/>
            </a:avLst>
          </a:prstGeom>
          <a:ln w="82550" cap="sq">
            <a:noFill/>
            <a:miter lim="800000"/>
          </a:ln>
          <a:effectLst/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FEADF4B-2E5C-4523-A7E0-E75C61D39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478"/>
          <a:stretch/>
        </p:blipFill>
        <p:spPr>
          <a:xfrm>
            <a:off x="-2607" y="0"/>
            <a:ext cx="12192000" cy="305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4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93274B0C-1CB3-4AA4-A183-20B7FE5DB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E640319-3BB6-49BF-BAF4-D63FEC73E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BECDBB2-914C-44DE-B171-6F7946196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1D5C6008-3DE6-42B7-AED2-68544F325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28ACE6-33A9-4115-8FDA-930E68DFA0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781" b="10415"/>
          <a:stretch/>
        </p:blipFill>
        <p:spPr>
          <a:xfrm>
            <a:off x="-197581" y="10"/>
            <a:ext cx="12389581" cy="6857990"/>
          </a:xfrm>
          <a:prstGeom prst="rect">
            <a:avLst/>
          </a:prstGeom>
        </p:spPr>
      </p:pic>
      <p:pic>
        <p:nvPicPr>
          <p:cNvPr id="23" name="Picture 19">
            <a:extLst>
              <a:ext uri="{FF2B5EF4-FFF2-40B4-BE49-F238E27FC236}">
                <a16:creationId xmlns:a16="http://schemas.microsoft.com/office/drawing/2014/main" id="{5D09915C-7FC3-45EF-BDD0-6393ACE44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584" y="-2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C398439-0B0A-434C-9B0E-DDE2BFBDDCAA}"/>
              </a:ext>
            </a:extLst>
          </p:cNvPr>
          <p:cNvSpPr/>
          <p:nvPr/>
        </p:nvSpPr>
        <p:spPr>
          <a:xfrm>
            <a:off x="8229599" y="417095"/>
            <a:ext cx="39624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NL" dirty="0"/>
              <a:t>https://www.rainproof.nl/wat-kan-ik-doen/gebouw</a:t>
            </a:r>
          </a:p>
        </p:txBody>
      </p:sp>
    </p:spTree>
    <p:extLst>
      <p:ext uri="{BB962C8B-B14F-4D97-AF65-F5344CB8AC3E}">
        <p14:creationId xmlns:p14="http://schemas.microsoft.com/office/powerpoint/2010/main" val="4019013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6A7BFB-3BBE-4C11-93FC-A6557BD11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0"/>
            <a:ext cx="813206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0CA7A26-553C-443C-9A3D-2A2529D45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935" cy="6858000"/>
          </a:xfrm>
          <a:prstGeom prst="rect">
            <a:avLst/>
          </a:prstGeom>
          <a:ln>
            <a:noFill/>
          </a:ln>
          <a:effectLst>
            <a:outerShdw blurRad="50800" dist="127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750C90-C7E4-4D79-8B03-8F3EF8916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074" y="1314450"/>
            <a:ext cx="2844002" cy="3680244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Where can it be applied?</a:t>
            </a:r>
            <a:endParaRPr lang="en-NL" sz="44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67E268D-B340-41B0-B037-2F3FC25BC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700" b="77917"/>
          <a:stretch/>
        </p:blipFill>
        <p:spPr>
          <a:xfrm>
            <a:off x="0" y="0"/>
            <a:ext cx="4059935" cy="15144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BB0BCA0-9493-46B4-B955-8FBF028730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50" t="72830" b="14149"/>
          <a:stretch/>
        </p:blipFill>
        <p:spPr>
          <a:xfrm>
            <a:off x="1377059" y="5962903"/>
            <a:ext cx="2590800" cy="89292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53B3C3E-C954-49C1-9140-B1C77BA45161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147199660"/>
              </p:ext>
            </p:extLst>
          </p:nvPr>
        </p:nvGraphicFramePr>
        <p:xfrm>
          <a:off x="4594225" y="889000"/>
          <a:ext cx="6683375" cy="4606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4541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C4B690EE-E995-4D13-9D5F-A72EA9CAC6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A0E633B9-FE4A-4F0D-B7F5-EA63CD6F8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refrigerator, drawing&#10;&#10;Description automatically generated">
            <a:extLst>
              <a:ext uri="{FF2B5EF4-FFF2-40B4-BE49-F238E27FC236}">
                <a16:creationId xmlns:a16="http://schemas.microsoft.com/office/drawing/2014/main" id="{29F8877C-14E4-4361-842C-AFDA87F117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149" r="4018"/>
          <a:stretch/>
        </p:blipFill>
        <p:spPr>
          <a:xfrm>
            <a:off x="1" y="10"/>
            <a:ext cx="7552944" cy="6857990"/>
          </a:xfrm>
          <a:prstGeom prst="rect">
            <a:avLst/>
          </a:prstGeom>
        </p:spPr>
      </p:pic>
      <p:cxnSp>
        <p:nvCxnSpPr>
          <p:cNvPr id="20" name="Straight Connector 13">
            <a:extLst>
              <a:ext uri="{FF2B5EF4-FFF2-40B4-BE49-F238E27FC236}">
                <a16:creationId xmlns:a16="http://schemas.microsoft.com/office/drawing/2014/main" id="{C82D2E27-E3C1-4F29-BC6A-7C7C3B07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08202" y="0"/>
            <a:ext cx="0" cy="685800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15">
            <a:extLst>
              <a:ext uri="{FF2B5EF4-FFF2-40B4-BE49-F238E27FC236}">
                <a16:creationId xmlns:a16="http://schemas.microsoft.com/office/drawing/2014/main" id="{10306955-0FC8-4AB2-8488-8825A0F51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66614-C209-4047-9392-7E420300AA6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" sz="1800" dirty="0"/>
              <a:t>renovation company</a:t>
            </a:r>
            <a:r>
              <a:rPr lang="en-US" sz="1800" dirty="0"/>
              <a:t>s</a:t>
            </a:r>
          </a:p>
          <a:p>
            <a:pPr marL="342900" indent="-342900">
              <a:buFont typeface="+mj-lt"/>
              <a:buAutoNum type="arabicPeriod"/>
            </a:pPr>
            <a:r>
              <a:rPr lang="en" sz="1800" dirty="0"/>
              <a:t>housing corporations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Conscious home owners</a:t>
            </a:r>
            <a:endParaRPr lang="en-NL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D7F4D-6838-4458-88E2-7D98A6805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pPr algn="l"/>
            <a:r>
              <a:rPr lang="en-US"/>
              <a:t>Who will use it?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70745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C13EDE-61D1-48F9-8723-E66614470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FCDFEF-E1E9-4FA3-9330-41F95276F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1343991"/>
            <a:ext cx="3145305" cy="4157256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Who will buy it?</a:t>
            </a:r>
            <a:endParaRPr lang="en-NL" sz="440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5841BD9-D0E1-4367-99C5-E8A3BB5A9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1253578"/>
            <a:ext cx="6926319" cy="4338083"/>
          </a:xfrm>
          <a:prstGeom prst="roundRect">
            <a:avLst>
              <a:gd name="adj" fmla="val 2158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82550" cap="sq">
            <a:solidFill>
              <a:schemeClr val="bg1">
                <a:lumMod val="95000"/>
              </a:schemeClr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chemeClr val="bg1">
                <a:lumMod val="6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2790C1F-2E70-43FF-9F71-88A4104E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141"/>
          <a:stretch/>
        </p:blipFill>
        <p:spPr>
          <a:xfrm>
            <a:off x="0" y="1"/>
            <a:ext cx="12192000" cy="1773382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E5A9BEA-9E44-4DC7-AF16-43CC14E76B1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663782692"/>
              </p:ext>
            </p:extLst>
          </p:nvPr>
        </p:nvGraphicFramePr>
        <p:xfrm>
          <a:off x="4964770" y="1625717"/>
          <a:ext cx="6305371" cy="3593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88308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06403CAC-6103-44C9-B687-A2C18173F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669E88-AA72-437F-AA99-859F9E99E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9E4F08A-9BA6-4AB7-8390-DCB4D09389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232AA78D-1651-40D4-A802-79210BE381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62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D4F496D-4AA6-410F-A8CE-7CE8BB77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71412" y="0"/>
            <a:ext cx="0" cy="685800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467A1635-3158-4830-A93F-820B63E03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" y="0"/>
            <a:ext cx="12192000" cy="685800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24D60B8-2CB1-41F2-8A49-E2097F3B5B4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l="8306" r="16057" b="-2"/>
          <a:stretch/>
        </p:blipFill>
        <p:spPr>
          <a:xfrm>
            <a:off x="8860" y="10"/>
            <a:ext cx="696255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B11BAA-FE9B-462A-9765-C20EDD957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382" y="1358901"/>
            <a:ext cx="3707844" cy="27304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Who can make this?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D320B7-6771-43C2-ADDD-EF57CA8914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7934" y="713183"/>
            <a:ext cx="4615686" cy="59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62444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192</Words>
  <Application>Microsoft Office PowerPoint</Application>
  <PresentationFormat>Widescreen</PresentationFormat>
  <Paragraphs>33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Droplet</vt:lpstr>
      <vt:lpstr>Rainbarrel</vt:lpstr>
      <vt:lpstr>Materials + application</vt:lpstr>
      <vt:lpstr>Why is this useful?</vt:lpstr>
      <vt:lpstr>PowerPoint Presentation</vt:lpstr>
      <vt:lpstr>Where can it be applied?</vt:lpstr>
      <vt:lpstr>Who will use it?</vt:lpstr>
      <vt:lpstr>Who will buy it?</vt:lpstr>
      <vt:lpstr>Who can make this?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Rainbarrel</dc:title>
  <dc:creator>Steenhoven, Timo van der</dc:creator>
  <cp:lastModifiedBy>Steenhoven, Timo van der</cp:lastModifiedBy>
  <cp:revision>2</cp:revision>
  <dcterms:created xsi:type="dcterms:W3CDTF">2020-03-25T20:56:29Z</dcterms:created>
  <dcterms:modified xsi:type="dcterms:W3CDTF">2020-03-25T20:57:30Z</dcterms:modified>
</cp:coreProperties>
</file>